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83" r:id="rId5"/>
    <p:sldId id="258" r:id="rId6"/>
    <p:sldId id="259" r:id="rId7"/>
    <p:sldId id="260" r:id="rId8"/>
    <p:sldId id="286" r:id="rId9"/>
    <p:sldId id="284" r:id="rId10"/>
    <p:sldId id="285" r:id="rId11"/>
    <p:sldId id="274" r:id="rId12"/>
    <p:sldId id="272" r:id="rId13"/>
    <p:sldId id="275" r:id="rId14"/>
    <p:sldId id="276" r:id="rId15"/>
    <p:sldId id="277" r:id="rId16"/>
    <p:sldId id="280" r:id="rId17"/>
    <p:sldId id="268" r:id="rId18"/>
    <p:sldId id="267" r:id="rId19"/>
    <p:sldId id="281" r:id="rId20"/>
    <p:sldId id="265" r:id="rId21"/>
    <p:sldId id="266" r:id="rId22"/>
    <p:sldId id="271" r:id="rId23"/>
    <p:sldId id="269" r:id="rId24"/>
    <p:sldId id="287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767014_html_6538c0f8846fdb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9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967335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 формированию финансовой грамотности у детей дошкольного возраста «Юный финансист»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5896" y="4773051"/>
            <a:ext cx="53285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Разработчики: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Жихарева О. М.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Воспитатели: Панфилова В. М.,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Катковская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 В.,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Сарнавская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 В.,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Жеребцова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 В.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 478 «Белоснежка» Калининский р-н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4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4" y="0"/>
            <a:ext cx="92598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2130703"/>
            <a:ext cx="7150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перспективного плана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(подготовительная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090271"/>
              </p:ext>
            </p:extLst>
          </p:nvPr>
        </p:nvGraphicFramePr>
        <p:xfrm>
          <a:off x="-13718" y="2500035"/>
          <a:ext cx="9232455" cy="4467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8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076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19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812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197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7815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НОЯБРЬ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10" marR="23210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 неделя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10" marR="23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освоение состава числа и выражение в речи всех его вариантов;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освоение вычислений с использованием палочек </a:t>
                      </a:r>
                      <a:r>
                        <a:rPr lang="ru-RU" sz="900" dirty="0" err="1">
                          <a:effectLst/>
                        </a:rPr>
                        <a:t>Кюизенера</a:t>
                      </a:r>
                      <a:r>
                        <a:rPr lang="ru-RU" sz="900" dirty="0">
                          <a:effectLst/>
                        </a:rPr>
                        <a:t> и схем сборки домов.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10" marR="23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10" marR="23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Рабочая тетрадь «Веселый счет», стр 8, 9, 10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10" marR="23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 что больше всего похожа половина апельсина? (на вторую половину апельсина)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10" marR="2321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0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неделя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10" marR="23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называют геометрические фигуры, форму на основе подсчета количества углов, вершин и сторон, активно пользуются обобщениями «пятиугольники», «восьмиугольники», «десятиугольники»; вспомнить углы «прямой», «тупой», «острый», «развернутый»  (</a:t>
                      </a:r>
                      <a:r>
                        <a:rPr lang="ru-RU" sz="900" dirty="0" err="1">
                          <a:effectLst/>
                        </a:rPr>
                        <a:t>геоконт</a:t>
                      </a:r>
                      <a:r>
                        <a:rPr lang="ru-RU" sz="900" dirty="0">
                          <a:effectLst/>
                        </a:rPr>
                        <a:t> - </a:t>
                      </a:r>
                      <a:r>
                        <a:rPr lang="ru-RU" sz="900" dirty="0" err="1">
                          <a:effectLst/>
                        </a:rPr>
                        <a:t>пед</a:t>
                      </a:r>
                      <a:r>
                        <a:rPr lang="ru-RU" sz="900" dirty="0">
                          <a:effectLst/>
                        </a:rPr>
                        <a:t>. кабинет)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10" marR="23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7-10 мин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10" marR="23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«Математика в проблемных ситуациях для маленьких детей» А. А. Смоленцева, О. В. Суворова: Необычные превращения квадратов, стр 101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«Комплексные занятия в подгот. группе» Т. М. Бондаренко, стр 243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10" marR="2321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Два мальчика играли в шашки 2 часа. Сколько времени играл каждый из мальчиков? (2 часа)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10" marR="2321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6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10" marR="23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вводятся в речь новые слова (бартер, доход, расход, бюджет). Воспитываются начала разумного поведения в жизненных ситуациях, навыки взаимодействия с окружающим миром. Развиваются разумные потребности.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10" marR="23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10" marR="23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Мультфильм «Можно ли взять в банкомате много-много денег».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День 1 Занятие 2 «Деньги меняют мир» Программа по развитию личностного потенциала (цифровая и финансовая грамотность) курс «Юный финансист»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10" marR="2321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7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 неделя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10" marR="23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выбор предмета по наличию или отсутствию признака (цвета);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установление равенства по числу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10" marR="23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10" marR="23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Рабочая тетрадь «Гонки», </a:t>
                      </a:r>
                      <a:r>
                        <a:rPr lang="ru-RU" sz="900" dirty="0" err="1">
                          <a:effectLst/>
                        </a:rPr>
                        <a:t>стр</a:t>
                      </a:r>
                      <a:r>
                        <a:rPr lang="ru-RU" sz="900" dirty="0">
                          <a:effectLst/>
                        </a:rPr>
                        <a:t> 13, 14, 16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10" marR="23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 парке 8 скамеек. Три покрасили. Сколько скамеек стало в парке? (8)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10" marR="2321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85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 неделя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10" marR="23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имеют представление о временных отрезков (от 1 минуты до 10), об ориентировке в ходе времени по часам, значении временных отрезков: 5, 10, 15 минут, ровно 12 часов, половина третьего (относительно каждого часа)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10" marR="23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10-15 мин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10" marR="23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- «Формирование представлений о времени у детей дошкольного возраста» Т. Д. </a:t>
                      </a:r>
                      <a:r>
                        <a:rPr lang="ru-RU" sz="700" dirty="0" err="1">
                          <a:effectLst/>
                        </a:rPr>
                        <a:t>Рихтерман</a:t>
                      </a:r>
                      <a:r>
                        <a:rPr lang="ru-RU" sz="700" dirty="0">
                          <a:effectLst/>
                        </a:rPr>
                        <a:t>: ознакомление с длительностью 10-минутного интервала, </a:t>
                      </a:r>
                      <a:r>
                        <a:rPr lang="ru-RU" sz="700" dirty="0" err="1">
                          <a:effectLst/>
                        </a:rPr>
                        <a:t>стр</a:t>
                      </a:r>
                      <a:r>
                        <a:rPr lang="ru-RU" sz="700" dirty="0">
                          <a:effectLst/>
                        </a:rPr>
                        <a:t> 45; ознакомление с прибором учета времени – часами, </a:t>
                      </a:r>
                      <a:r>
                        <a:rPr lang="ru-RU" sz="700" dirty="0" err="1">
                          <a:effectLst/>
                        </a:rPr>
                        <a:t>ст</a:t>
                      </a:r>
                      <a:r>
                        <a:rPr lang="ru-RU" sz="700" dirty="0">
                          <a:effectLst/>
                        </a:rPr>
                        <a:t> 45; ознакомление с часами и режимом дня в детском саду, </a:t>
                      </a:r>
                      <a:r>
                        <a:rPr lang="ru-RU" sz="700" dirty="0" err="1">
                          <a:effectLst/>
                        </a:rPr>
                        <a:t>стр</a:t>
                      </a:r>
                      <a:r>
                        <a:rPr lang="ru-RU" sz="700" dirty="0">
                          <a:effectLst/>
                        </a:rPr>
                        <a:t> 46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- «Комплексные занятия в </a:t>
                      </a:r>
                      <a:r>
                        <a:rPr lang="ru-RU" sz="700" dirty="0" err="1">
                          <a:effectLst/>
                        </a:rPr>
                        <a:t>подгот</a:t>
                      </a:r>
                      <a:r>
                        <a:rPr lang="ru-RU" sz="700" dirty="0">
                          <a:effectLst/>
                        </a:rPr>
                        <a:t>. группе» Т. М. Бондаренко: какие бывают часы, </a:t>
                      </a:r>
                      <a:r>
                        <a:rPr lang="ru-RU" sz="700" dirty="0" err="1">
                          <a:effectLst/>
                        </a:rPr>
                        <a:t>стр</a:t>
                      </a:r>
                      <a:r>
                        <a:rPr lang="ru-RU" sz="700" dirty="0">
                          <a:effectLst/>
                        </a:rPr>
                        <a:t> 215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10" marR="2321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Сколько яблок поместится в пустую корзину? (одно, потом она уже не будет пустой)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10" marR="2321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40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10" marR="23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участвуют в создании ситуации поиска с элементами исследовательских действий, проверкой нескольких предположений и выбором одного из путей решения проблемы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(дорожки)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10" marR="23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 мин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10" marR="23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Распечатка, </a:t>
                      </a:r>
                      <a:r>
                        <a:rPr lang="ru-RU" sz="900" dirty="0" err="1">
                          <a:effectLst/>
                        </a:rPr>
                        <a:t>стр</a:t>
                      </a:r>
                      <a:r>
                        <a:rPr lang="ru-RU" sz="900" dirty="0">
                          <a:effectLst/>
                        </a:rPr>
                        <a:t> 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210" marR="2321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63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-17644"/>
            <a:ext cx="9259888" cy="689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81" y="2270463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57150" y="2695121"/>
            <a:ext cx="92011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диагностика направлена на выявление уровня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детей 5-7 лет основ финансовой грамотности и элементарных математических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проводится 2 раза в год в сентябре и апреле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различные игры, чтобы определить уровень финансовой грамотности детей. Это может быть игра в магазин, банк или управление семейным бюджетом.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Кейс-задания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Кейс-задания дают возможность определить, как дети умеют решать задачи связанные с выбором стратегии траты денег, сбережения, инвестирования или других аспектов финансового планирования.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Наблюдение за сюжетно-ролевыми играми детей, помогут определить, как дети научились распределять ресурсы, вести учет расходов и доходов, а также разрабатывать стратегии поведения в различных финансовых ситуациях.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предметного мира</a:t>
            </a:r>
            <a:r>
              <a:rPr 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предметного мира, таких как использование разных наборов валют, монет, весов, корзин или других инструментов  может помочь определить как дети понимают различные аспекты финансов. </a:t>
            </a:r>
          </a:p>
        </p:txBody>
      </p:sp>
    </p:spTree>
    <p:extLst>
      <p:ext uri="{BB962C8B-B14F-4D97-AF65-F5344CB8AC3E}">
        <p14:creationId xmlns:p14="http://schemas.microsoft.com/office/powerpoint/2010/main" val="21283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511175"/>
            <a:ext cx="9259888" cy="634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873796"/>
              </p:ext>
            </p:extLst>
          </p:nvPr>
        </p:nvGraphicFramePr>
        <p:xfrm>
          <a:off x="0" y="3083768"/>
          <a:ext cx="9144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557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9388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диагностического задания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Диагностическое задание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4504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Кейс-задание</a:t>
                      </a:r>
                      <a:endParaRPr lang="ru-RU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Что лежит у меня на столе? Как можно назвать все это одним словом?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(товар)</a:t>
                      </a:r>
                      <a:r>
                        <a:rPr lang="ru-RU" sz="1100" i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Спросить у ребенка, в каком случае мы предметы окружающего мира называем товаром, а в каком покупкой. 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Как должен себя вести продавец, чтобы именно его товар купили по самой выгодной цене?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ярмарке как у нас у покупателей могут просто разбежаться глаза от таких красивых товаров. Задача продавца привлечь покупателя и убедить купить именно у него. Что ему может помочь?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Давайте придумаем рекламу для товаров (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предлагается товар на выбор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). Надо рассказать о своем товаре так, чтобы покупатели захотели его купить именно у вас. Заинтересуйте покупателя, расскажите, в чем преимущества вашего товара. Ясно и коротко.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Критерий сформирован -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самостоятельно использует в речи элементарные экономические понятия: «экономика», «накопление», «товар», «реклама» и др.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Критерий в стадии формировани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 небольшой помощью взрослого употребляет в речи элементарные экономические понятия.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Критерий не сформирован -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даже с помощью взрослого не употребляет в речи элементарные экономические понятия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576" y="2564904"/>
            <a:ext cx="745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диагностических заданий для детей 5-6 лет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3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4" y="0"/>
            <a:ext cx="92598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514962"/>
              </p:ext>
            </p:extLst>
          </p:nvPr>
        </p:nvGraphicFramePr>
        <p:xfrm>
          <a:off x="0" y="1988840"/>
          <a:ext cx="9201150" cy="5247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9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651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670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99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диагностического задания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Диагностическое задание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87941">
                <a:tc>
                  <a:txBody>
                    <a:bodyPr/>
                    <a:lstStyle/>
                    <a:p>
                      <a:r>
                        <a:rPr lang="ru-RU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Игровая ситуация</a:t>
                      </a:r>
                      <a:endParaRPr lang="ru-RU" sz="18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«Найди сосуд с живой водой»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Материал: широкий сосуд, в котором 5 стаканов воды (5 мерок), узкий сосуд, в котором 4 стакана воды (4 мерки), мерка-стакан, банка, счетный материал.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Инструкция: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Предложить ребёнку найти сосуд с живой водой. Сказать, что сосуд с живой водой тот, в котором её больше. Ребенок, пользуясь мерным стаканчиком и счетным материалом, определяет этот сосуд.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Критерий сформирован -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самостоятельно умеет измерять величины с помощью различных условных мерок.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Критерий в стадии формирования –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 небольшой помощью взрослого измеряет величины с помощью условной мерки.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Критерий не сформирован -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не умеет измерять величины с помощью условной мерки.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86685">
                <a:tc>
                  <a:txBody>
                    <a:bodyPr/>
                    <a:lstStyle/>
                    <a:p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Моделирование предметного мира</a:t>
                      </a:r>
                      <a:endParaRPr lang="ru-RU" sz="18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Пятачок и ослик хотят сделать покупки в лесном магазине. У Пятачка купюра достоинством в 5 рублей, у ослика в  - 1 рубль. Кто купит больше?</a:t>
                      </a:r>
                    </a:p>
                    <a:p>
                      <a:r>
                        <a:rPr lang="ru-RU" sz="1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Возможные варианты ответов: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Больше товаров купит Пятачок, потому что 5 рублей больше, чем 1 рубль.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Меньше товаров купит Ослик, потому что 1 рубль меньше, 5 рублей.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Пятачок и Ослик купят одинаковое количество товаров. </a:t>
                      </a:r>
                    </a:p>
                    <a:p>
                      <a:r>
                        <a:rPr lang="ru-RU" sz="1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Решение проблемы.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Ребенок рассматривает все варианты ответов и находит верными первый и второй. Для доказательства правильности этих вариантов он сравнивает 2 купюры – 5 рублей и 1 рубль (важно, чтобы купюры-монеты были одинакового размера). Определяет, чем они похожи и чем отличаются (похожи внешне, отличаются достоинством).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Критерий сформирован -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различает денежные знаки РФ, пользуется их покупательской способностью в процессе решения проблемной ситуации; сравнивает денежные купюры, отличает по достоинству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Критерий в стадии формирования –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 небольшой помощью взрослого различает денежные знаки, понимает их покупательскую способность в процессе решения проблемной ситуации, сравнивает денежные купюры, отличает по достоинству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Критерий не сформирован -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не различает денежные знаки, не пользуется их покупательской способностью в процессе решения проблемной ситуации; при сравнении денежных купюр допускает ошибки, не отличает по достоинству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24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4" y="0"/>
            <a:ext cx="92598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85367" y="2348880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диагностических заданий для детей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6-7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257613"/>
              </p:ext>
            </p:extLst>
          </p:nvPr>
        </p:nvGraphicFramePr>
        <p:xfrm>
          <a:off x="0" y="2748990"/>
          <a:ext cx="9144000" cy="411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1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диагностического задания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Диагностическое задание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0418">
                <a:tc>
                  <a:txBody>
                    <a:bodyPr/>
                    <a:lstStyle/>
                    <a:p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Кейс-задание</a:t>
                      </a:r>
                      <a:endParaRPr lang="ru-RU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Два мальчика зашли в магазин «Лакомка». На витрине с разнообразными кондитерскими изделиями они увидели две таблички «Продажа оптом» и «Продажа в розницу». Мальчики растерялись. Они не знали, что такое оптовая и розничная продажа. Продавец им объяснил…</a:t>
                      </a:r>
                    </a:p>
                    <a:p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Вопрос: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Что сказал продавец мальчикам?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Чем отличается оптовая продажа от розничной?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Критерий сформирован -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умеет составлять понятия «торговля оптом» и «торговля в розницу»; устанавливает зависимости цены от количества приобретаемого товара - партии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Критерий в стадии формирования –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 небольшой помощью взрослого составляет понятие «торговля оптом» и «торговля в розницу», устанавливает зависимости цены от количества приобретаемого товара могут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Критерий не сформирован -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даже с помощью взрослого не отличает понятия «торговля оптом» и «торговля в розницу», установить зависимость цены от количества приобретаемого товара не может.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0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4" y="0"/>
            <a:ext cx="92598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149561"/>
              </p:ext>
            </p:extLst>
          </p:nvPr>
        </p:nvGraphicFramePr>
        <p:xfrm>
          <a:off x="0" y="2420888"/>
          <a:ext cx="9232455" cy="4691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7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77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77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43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диагностического задания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Диагностическое задание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80200">
                <a:tc>
                  <a:txBody>
                    <a:bodyPr/>
                    <a:lstStyle/>
                    <a:p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Моделирование предметного мира</a:t>
                      </a:r>
                      <a:endParaRPr lang="ru-RU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Ребенку показывается иллюстрация сказки «Красная Шапочка».</a:t>
                      </a:r>
                    </a:p>
                    <a:p>
                      <a:pPr lvl="0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Как называется сказка?</a:t>
                      </a:r>
                    </a:p>
                    <a:p>
                      <a:pPr lvl="0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Кто ее автор? (Шарль Перро)</a:t>
                      </a:r>
                    </a:p>
                    <a:p>
                      <a:pPr lvl="0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какой стране живут герои сказки? (во Франции)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Девочка хочет купить бабушке пирожки. Но купить их на рубли нельзя. Почему?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(нужны франки)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Что нужно сделать?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(обменять).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Критерий сформирован - 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называет денежные знаки других стран, имеет представления об их покупательской способности</a:t>
                      </a:r>
                    </a:p>
                    <a:p>
                      <a:r>
                        <a:rPr lang="ru-RU" sz="105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Критерий в стадии формирования –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 небольшой помощью взрослого называет денежные знаки других стран, имеет представления об их покупательской способности  </a:t>
                      </a:r>
                    </a:p>
                    <a:p>
                      <a:r>
                        <a:rPr lang="ru-RU" sz="105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Критерий не сформирован -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даже с помощью взрослого не называет денежные знаки других стран, не имеет представления об их покупательской способности.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5962">
                <a:tc>
                  <a:txBody>
                    <a:bodyPr/>
                    <a:lstStyle/>
                    <a:p>
                      <a:r>
                        <a:rPr lang="ru-RU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Игровая ситуация</a:t>
                      </a:r>
                      <a:endParaRPr lang="ru-RU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«Возьми то, не знаю что»</a:t>
                      </a:r>
                    </a:p>
                    <a:p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Материал: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Большие и маленькие круглые яблоки красного, желтого и зеленого цветов, большие и маленькие, продолговатые яблоки тех же цветов; «ладошки»-стрелки с обозначением свойства, 6 тарелок.</a:t>
                      </a:r>
                    </a:p>
                    <a:p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Проведение: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столе много яблок. (У ребенка силуэты яблок). Рассмотри их. Представь себе, что ты выбираешь себе яблоко. Выбери его по правилу, в этом тебе поможет указатель-«ладошка». Объясни, как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 выбрал?</a:t>
                      </a:r>
                    </a:p>
                    <a:p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Критерий сформирован - 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самостоятельно выполняют действия называют основание выбора (цвет и форма; размер, цвет и форма), сущность изменений. Поясняет выбор предметов, называет основания выбора (размер и форма; форма, цвет и размер).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Критерий в стадии формирования –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 помощью взрослого осуществляет выбор предметов по заданному правилу, допускает ошибки при назывании оснований выбора. Называет последовательность действий, исправляет при этом ранее допущенные ошибки.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Критерий не сформирован -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нарушает правила выбора предметов, иногда заменяет учебную задачу бытовой. Действия выполняет последовательно, допускает ошибки при выборе предмета по свойствам.</a:t>
                      </a:r>
                    </a:p>
                    <a:p>
                      <a:endParaRPr lang="ru-RU" sz="105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3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58" y="1538"/>
            <a:ext cx="92598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6929" y="2348880"/>
            <a:ext cx="9097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детской инициативы и самостоятельности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6929" y="3068960"/>
            <a:ext cx="92260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Любая деятельность ребёнка в ДОО может протекать в форме самостоятельной инициативной деятельности</a:t>
            </a:r>
          </a:p>
          <a:p>
            <a:pPr defTabSz="2667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―	свободные сюжетно-ролевые, театрализованные, режиссерские игры;</a:t>
            </a:r>
          </a:p>
          <a:p>
            <a:pPr defTabSz="2667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―	логические игры, развивающие игры математического содержания;</a:t>
            </a:r>
          </a:p>
          <a:p>
            <a:pPr defTabSz="2667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―	самостоятельная деятельность в книжном уголке;</a:t>
            </a:r>
          </a:p>
          <a:p>
            <a:pPr defTabSz="2667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―	самостоятельная изобразительная деятельность, конструирование.</a:t>
            </a:r>
          </a:p>
        </p:txBody>
      </p:sp>
    </p:spTree>
    <p:extLst>
      <p:ext uri="{BB962C8B-B14F-4D97-AF65-F5344CB8AC3E}">
        <p14:creationId xmlns:p14="http://schemas.microsoft.com/office/powerpoint/2010/main" val="40788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0"/>
            <a:ext cx="92598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290" y="3212976"/>
            <a:ext cx="91085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Информационные методы: для работы с семьей эффективно использование папок-передвижек.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Изучение и учёт интересов, мнений и запросов родителей, семейного опыта. Анкетирование, опросы, тестирование, личные беседы, родительская почта. Всё это позволяет воспитателю получить необходимую информацию для размышления.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Проведение лекций, семинаров, практикумов, бесед, тренингов, конкурсов, праздников, театрализованных постановок, выставок, экскурсий.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Проведение маршрутов выходного дня: банк, торговый центр, музей… Организация совместных мероприятий – достойная замена проведению времени у компьютеров и телевизоров. Это одна из лучших форм организации как досуга дошкольников, так и их образования. Через прохождение «образовательных маршрутов» наиболее эффективно приобретаются и усваиваются новые финансовые знания и умения.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Проведение встречи с интересными людьми: финансисты, представители страховой компании, бизнесмены…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Конкурсы на составление рекламы фирменного блюда или изделия, на использование бросового материала «Вторая жизнь вещей».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Изготовление семейных экономических газет.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Участие в экономическом аукционе, в игре «День предпринимателя», в викторинах и т.д.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Детско-родительские проекты.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689756"/>
            <a:ext cx="5026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семьей</a:t>
            </a:r>
          </a:p>
        </p:txBody>
      </p:sp>
    </p:spTree>
    <p:extLst>
      <p:ext uri="{BB962C8B-B14F-4D97-AF65-F5344CB8AC3E}">
        <p14:creationId xmlns:p14="http://schemas.microsoft.com/office/powerpoint/2010/main" val="24791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0"/>
            <a:ext cx="9259888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708920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организации развивающей предметно-пространственной среды в группах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448794"/>
              </p:ext>
            </p:extLst>
          </p:nvPr>
        </p:nvGraphicFramePr>
        <p:xfrm>
          <a:off x="0" y="3284984"/>
          <a:ext cx="9108219" cy="3457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77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644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360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микроцентра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14" marR="351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создания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14" marR="351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Наполняемость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14" marR="3511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9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Микроцентр «Развивай-ка»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14" marR="351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Расширение  познавательного  сенсорного  опыта  детей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14" marR="351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Дидактический материал по сенсорному воспитанию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Дидактические игры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Настольно-печатные игры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Познавательный материал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14" marR="3511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1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Микроцентр «Юный финансист»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14" marR="351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экономической и финансовой грамотности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14" marR="351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Дидактические пособия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Дидактические игры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Настольно - печатные игры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купюр и монет разного достоинства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валюты разных стран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14" marR="3511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3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Микроцентр «Поиграем?»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14" marR="351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ребенком полученных и имеющихся знаний об окружающем мире в игре.  Накопление  жизненного  опыта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14" marR="351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Атрибутика для сюжетно-ролевых игр по возрасту детей («Семья», «Больница», «Магазин», «Школа», «Парикмахерская», «Почта», «Армия» и т.д.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Картотека творческих игр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14" marR="3511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91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0"/>
            <a:ext cx="92598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717596"/>
              </p:ext>
            </p:extLst>
          </p:nvPr>
        </p:nvGraphicFramePr>
        <p:xfrm>
          <a:off x="28995" y="2492896"/>
          <a:ext cx="9173742" cy="4254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79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579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579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микроцентра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создания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Наполняемость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0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Микроцентр «Почитай-ка»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умения самостоятельно работать с книгой, «добывать» нужную информацию.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14" marR="351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   художественная литература в соответствии с возрастом детей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художественной литературы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Иллюстрации по темам образовательной деятельности по ознакомлению с окружающим миром и ознакомлению с художественной литературой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 о художниках – иллюстраторах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Портрет поэтов, писателей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Тематические выставки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14" marR="3511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6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Микроцентр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«Содружество»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14" marR="351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Расширение  краеведческих  представлений  детей,  накопление  познавательного  опыта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14" marR="351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символика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Образцы русских костюмов (иллюстративный материал)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Наглядный материала: альбомы, картины,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фотоиллюстрации, деньги,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валютп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др.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 народно- прикладного искусства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 русского быта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 художественная литература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14" marR="3511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56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36"/>
            <a:ext cx="9144000" cy="683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2782669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СПРАВКА ОБ УЧРЕЖДЕНИИ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168001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учреждение города Новосибирска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№ 478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«Белоснежка»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Новосибирск ул. Рассветная 17/1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тел./факс: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274 15 19  тел.274 38 01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dou478@rambler.ru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сайта: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http://ds478nsk.edusite.ru/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Ф.И.О. руководителя: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Долгих Елена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 ДОУ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7-00 – 19-00.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групп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детей раннего возраста;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комбинированной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направленности; 2 группы компенсирующей направленности;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общеразвивающая групп и 4 оздоровительной направленности)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педагогических кадрах: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педагога.</a:t>
            </a:r>
          </a:p>
        </p:txBody>
      </p:sp>
    </p:spTree>
    <p:extLst>
      <p:ext uri="{BB962C8B-B14F-4D97-AF65-F5344CB8AC3E}">
        <p14:creationId xmlns:p14="http://schemas.microsoft.com/office/powerpoint/2010/main" val="21808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511175"/>
            <a:ext cx="9259888" cy="634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2648" y="2690336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совместной образовательной деятельности в режимных моментах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483160"/>
              </p:ext>
            </p:extLst>
          </p:nvPr>
        </p:nvGraphicFramePr>
        <p:xfrm>
          <a:off x="132648" y="3573016"/>
          <a:ext cx="8928992" cy="3017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977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61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50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425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образовательной деятельности в режимных моментах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форм образовательной деятельности и культурных практик в неделю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1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 лет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 лет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Игровая деятельность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неделю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деятельность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неделю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Развлечения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квартал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3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511175"/>
            <a:ext cx="9259888" cy="634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546" y="2736503"/>
            <a:ext cx="903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самостоятельной деятельности детей в режимных моментах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655964"/>
              </p:ext>
            </p:extLst>
          </p:nvPr>
        </p:nvGraphicFramePr>
        <p:xfrm>
          <a:off x="54546" y="3284984"/>
          <a:ext cx="9036495" cy="3179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61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26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23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3300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образовательной деятельности в режимных моментах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форм образовательной деятельности и культурных практик в неделю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4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 лет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 лет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Игровая деятельность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неделю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7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деятельность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неделю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Развлечения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квартал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4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83909"/>
            <a:ext cx="9259888" cy="634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861048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возраста: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развлечение «Теремок на новый лад»;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экскурсия в Сбербанк.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школе групп: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развлечение-игра «Аукцион»;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детско-родительский конкурс на составление рекламы фирменного блюда семьи.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3140968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мероприятия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93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23" y="1"/>
            <a:ext cx="92598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Пк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98602"/>
            <a:ext cx="2423423" cy="3231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Пк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17032"/>
            <a:ext cx="2106234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94" y="2246898"/>
            <a:ext cx="2809875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:\Users\Пк\Desktop\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50335"/>
            <a:ext cx="3039649" cy="2279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7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12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42865"/>
            <a:ext cx="2597793" cy="194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:\Users\Пк\Desktop\f6a7ab78-5bcf-4919-8630-91f1bd265c31.jf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641992"/>
            <a:ext cx="2778504" cy="2083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blob:https://web.whatsapp.com/f0628e52-82d1-457e-b089-703c9d33d12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446" y="2459633"/>
            <a:ext cx="2752426" cy="2064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42865"/>
            <a:ext cx="2932169" cy="2199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6" descr="blob:https://web.whatsapp.com/f9aad19e-8473-4873-bdc9-d3476ac70bf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99917"/>
            <a:ext cx="2919463" cy="2189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16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0"/>
            <a:ext cx="92598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971" y="2348880"/>
            <a:ext cx="5310187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2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48" y="-1"/>
            <a:ext cx="9190148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2204864"/>
            <a:ext cx="2789637" cy="451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2420888"/>
            <a:ext cx="27896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«Юный финансист»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65333" y="5981733"/>
            <a:ext cx="27896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 ФОРМИРОВАНИЮ ФИНАНСОВОЙ ГРАМОТНОСТИ У ДЕТЕЙ ДОШКОЛЬНОГО ВОЗРАСТА МУНИЦИПАЛЬНОГО БЮДЖЕТНОГО ДОШКОЛЬНОГО ОБРАЗОВАТЕЛЬНОГО УЧРЕЖДЕНИЯ ГОРОДА НОВОСИБИРСКА ДЕТСКОГО САДА № 478 «БЕЛОСНЕЖКА»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2401887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29236"/>
            <a:ext cx="2640013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73426"/>
            <a:ext cx="1944687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04086"/>
            <a:ext cx="1719263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5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13370"/>
            <a:ext cx="9259888" cy="684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496" y="3068960"/>
            <a:ext cx="9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число востребованных и актуальных компетенций, которые необходимо формировать уже в начале жизненного пути, входят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социально-эмоциональный интеллект, системное и креативное мышление, научная, технологическая, математическая, финансовая, цифровая и ИКТ-грамотность. </a:t>
            </a:r>
          </a:p>
        </p:txBody>
      </p:sp>
    </p:spTree>
    <p:extLst>
      <p:ext uri="{BB962C8B-B14F-4D97-AF65-F5344CB8AC3E}">
        <p14:creationId xmlns:p14="http://schemas.microsoft.com/office/powerpoint/2010/main" val="269332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13370"/>
            <a:ext cx="9259888" cy="684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828836"/>
            <a:ext cx="83529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способствовать формированию у детей основ финансовой грамотности и элементарных математических представлений.</a:t>
            </a:r>
          </a:p>
        </p:txBody>
      </p:sp>
    </p:spTree>
    <p:extLst>
      <p:ext uri="{BB962C8B-B14F-4D97-AF65-F5344CB8AC3E}">
        <p14:creationId xmlns:p14="http://schemas.microsoft.com/office/powerpoint/2010/main" val="364538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71"/>
            <a:ext cx="9259888" cy="692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6360" y="2668924"/>
            <a:ext cx="8928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формировать первичные финансовые и экономические представления;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развивать элементарные математические представления, необходимые для решения финансово - экономических задач;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развивать навыки экономического мышления, такие как планирование, принятие решений, оценка последствий своих действий;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воспитывать нравственные основы финансовой культуры.</a:t>
            </a:r>
          </a:p>
        </p:txBody>
      </p:sp>
    </p:spTree>
    <p:extLst>
      <p:ext uri="{BB962C8B-B14F-4D97-AF65-F5344CB8AC3E}">
        <p14:creationId xmlns:p14="http://schemas.microsoft.com/office/powerpoint/2010/main" val="7425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511175"/>
            <a:ext cx="9259888" cy="634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8318" y="263691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образовательной деятельности в Программе разработано для детей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возраста ( старшая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подготовительная) и строится на основе заданий, представленных в методической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19" y="3588420"/>
            <a:ext cx="1224136" cy="189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88510"/>
            <a:ext cx="1278121" cy="187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993" y="4943337"/>
            <a:ext cx="1323993" cy="19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510" y="4788510"/>
            <a:ext cx="1331522" cy="193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191" y="3284984"/>
            <a:ext cx="1269376" cy="189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618" y="3588420"/>
            <a:ext cx="3168351" cy="105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40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364" y="0"/>
            <a:ext cx="92598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276872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етоды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Программы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77602" y="2780928"/>
            <a:ext cx="92343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задачи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Игры – это отличный способ помочь детям лучше понимать, как работает финансовая система, например, проводить игры в магазине, где дети будут покупать и продавать товары, используя монеты и банкноты. Задачи – это простой способ научить детей решать проблемы, связанные с финансами, например, распределить товары на определенную сумму.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Бюджетирование.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могут составить список того, что им нужно купить, и определить, как им хватит денег на месяц. Это поможет им понять, как правильно распоряжаться деньгами и не тратить их на ненужные вещи.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деньгами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Дети могут учиться работать с деньгами через игровой метод, например, покупка продуктов или оплата услуг. Они могут играть роль продавца и покупателя, что поможет им лучше понимать, как их используют.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через литера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туру. Книги и истории о деньгах и финансах могут помочь детям осознать важность управления деньгами. Они могут быть привлечены к историям о занятиях бизнесом, книгам, которые учат молодых людей управлять деньгами, и т. д.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на один.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может осуществляться через индивидуально. Это поможет детям лучше понимать, как работают финансовые механизмы, и научиться управлять своими деньгами.</a:t>
            </a:r>
          </a:p>
        </p:txBody>
      </p:sp>
    </p:spTree>
    <p:extLst>
      <p:ext uri="{BB962C8B-B14F-4D97-AF65-F5344CB8AC3E}">
        <p14:creationId xmlns:p14="http://schemas.microsoft.com/office/powerpoint/2010/main" val="3839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53" y="-17487"/>
            <a:ext cx="9259888" cy="697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6712" y="2132856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перспективного плана 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018349"/>
              </p:ext>
            </p:extLst>
          </p:nvPr>
        </p:nvGraphicFramePr>
        <p:xfrm>
          <a:off x="-47252" y="2586631"/>
          <a:ext cx="9238877" cy="4711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8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60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377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47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535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060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46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месяц</a:t>
                      </a:r>
                      <a:endParaRPr lang="ru-RU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неделя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задачи</a:t>
                      </a:r>
                      <a:endParaRPr lang="ru-RU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литература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Логические задачи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7098">
                <a:tc rowSpan="8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ОКТЯБРЬ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 vert="vert27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 неделя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Осваивают обобщение «четырехугольник»; формируют понятие «прямые» и «непрямые» (острые, тупые) углы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 мин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«Математика до школы»: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 каких углах живет солнышко, стр 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Стоит в поле дуб. На дубе 3 ветки. На каждой ветке по 3 яблока. Сколько всего яблок?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(нисколько, так как яблоки на дубе не растут)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Выделение углов, геометрических фигур (глазомер и обследовательские действия)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 мин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«Математика до школы»: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Что похоже на квадрат, </a:t>
                      </a:r>
                      <a:r>
                        <a:rPr lang="ru-RU" sz="1100" dirty="0" err="1">
                          <a:effectLst/>
                        </a:rPr>
                        <a:t>стр</a:t>
                      </a:r>
                      <a:r>
                        <a:rPr lang="ru-RU" sz="1100" dirty="0">
                          <a:effectLst/>
                        </a:rPr>
                        <a:t> 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8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Формировать экономическое сознание детей, экономическое мышление, побуждать здоровый интерес к деньгам; раскрыть детям покупательную силу денежных знаков.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 мин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Мультфильм «</a:t>
                      </a:r>
                      <a:r>
                        <a:rPr lang="ru-RU" sz="1100" dirty="0" err="1">
                          <a:effectLst/>
                        </a:rPr>
                        <a:t>Фиксики</a:t>
                      </a:r>
                      <a:r>
                        <a:rPr lang="ru-RU" sz="1100" dirty="0">
                          <a:effectLst/>
                        </a:rPr>
                        <a:t>. Деньги»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«Играем в экономику»: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Игра-занятие «Интересные покупки», </a:t>
                      </a:r>
                      <a:r>
                        <a:rPr lang="ru-RU" sz="1100" dirty="0" err="1">
                          <a:effectLst/>
                        </a:rPr>
                        <a:t>стр</a:t>
                      </a:r>
                      <a:r>
                        <a:rPr lang="ru-RU" sz="1100" dirty="0">
                          <a:effectLst/>
                        </a:rPr>
                        <a:t> 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9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 неделя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Определяют пространственное расположение предметов (себя среди объектов окружения)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7-10 мин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«Математика от 3 до 7»: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Найди ключи, стр 66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Шла бабка в Москву, а навстречу ей три старика, у каждого по 2 мешка. Сколько всего человек шло в Москву?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(Одна старуха, так как старики шли навстречу ей, значит - в другую сторону)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9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Прокубик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 мин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Метод. пособие «Игры с </a:t>
                      </a:r>
                      <a:r>
                        <a:rPr lang="ru-RU" sz="1100" dirty="0" err="1">
                          <a:effectLst/>
                        </a:rPr>
                        <a:t>прокубиком</a:t>
                      </a:r>
                      <a:r>
                        <a:rPr lang="ru-RU" sz="1100" dirty="0">
                          <a:effectLst/>
                        </a:rPr>
                        <a:t> Гошей»: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Игра № 4 «Помоги Красной Шапочке»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 неделя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Работа в тетради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 «Гном строит дом»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Ты да я, да мы с тобой. Сколько нас всего?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(двое)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70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 неделя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Воспринимают одно и то же количество, величину независимо от условий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3-5 мин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«Математика в проблемных ситуациях» А. А. Смоленцева, О. В. Суворова: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Как Белоснежка считала гномов, </a:t>
                      </a:r>
                      <a:r>
                        <a:rPr lang="ru-RU" sz="1100" dirty="0" err="1">
                          <a:effectLst/>
                        </a:rPr>
                        <a:t>стр</a:t>
                      </a:r>
                      <a:r>
                        <a:rPr lang="ru-RU" sz="1100" dirty="0">
                          <a:effectLst/>
                        </a:rPr>
                        <a:t> 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Летела стая гусей. Два впереди, один позади, два позади, один впереди. Сколько было гусей?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(три)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716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Формирование навыка количественного счета предметов независимо от того, где они находятся и как их считать: справа налево и слева направо (направление счета)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 мин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«Математика в проблемных ситуациях» А. А. Смоленцева, О. В. Суворова: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Найди домик, </a:t>
                      </a:r>
                      <a:r>
                        <a:rPr lang="ru-RU" sz="1100" dirty="0" err="1">
                          <a:effectLst/>
                        </a:rPr>
                        <a:t>стр</a:t>
                      </a:r>
                      <a:r>
                        <a:rPr lang="ru-RU" sz="1100" dirty="0">
                          <a:effectLst/>
                        </a:rPr>
                        <a:t> 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10" marR="2391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22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3051</Words>
  <Application>Microsoft Office PowerPoint</Application>
  <PresentationFormat>Экран (4:3)</PresentationFormat>
  <Paragraphs>287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39</cp:revision>
  <dcterms:created xsi:type="dcterms:W3CDTF">2023-11-16T02:01:58Z</dcterms:created>
  <dcterms:modified xsi:type="dcterms:W3CDTF">2023-11-27T14:17:15Z</dcterms:modified>
</cp:coreProperties>
</file>